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5"/>
  </p:notesMasterIdLst>
  <p:sldIdLst>
    <p:sldId id="256" r:id="rId4"/>
    <p:sldId id="261" r:id="rId5"/>
    <p:sldId id="382" r:id="rId6"/>
    <p:sldId id="379" r:id="rId7"/>
    <p:sldId id="381" r:id="rId8"/>
    <p:sldId id="383" r:id="rId9"/>
    <p:sldId id="384" r:id="rId10"/>
    <p:sldId id="385" r:id="rId11"/>
    <p:sldId id="386" r:id="rId12"/>
    <p:sldId id="388" r:id="rId13"/>
    <p:sldId id="387" r:id="rId14"/>
    <p:sldId id="389" r:id="rId15"/>
    <p:sldId id="391" r:id="rId16"/>
    <p:sldId id="390" r:id="rId17"/>
    <p:sldId id="392" r:id="rId18"/>
    <p:sldId id="393" r:id="rId19"/>
    <p:sldId id="394" r:id="rId20"/>
    <p:sldId id="301" r:id="rId21"/>
    <p:sldId id="395" r:id="rId22"/>
    <p:sldId id="281" r:id="rId23"/>
    <p:sldId id="262" r:id="rId2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A40D"/>
    <a:srgbClr val="32A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6" autoAdjust="0"/>
    <p:restoredTop sz="66197" autoAdjust="0"/>
  </p:normalViewPr>
  <p:slideViewPr>
    <p:cSldViewPr>
      <p:cViewPr varScale="1">
        <p:scale>
          <a:sx n="78" d="100"/>
          <a:sy n="78" d="100"/>
        </p:scale>
        <p:origin x="1670" y="58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3AB45-C9FF-4EC2-ADBB-FE9345416666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EE5F2-4EF8-4D84-AF6C-2CEBB6E90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21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EE5F2-4EF8-4D84-AF6C-2CEBB6E90C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71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 là một deep net kết hợp giữa convolutional layers và connected layers.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phù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Convolutional layers.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Connected layers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là một Feature map có kích thước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x 7 x 1024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Input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tọa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Bounding Box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 sử dụng linear regression để dự đoán các thông tin ở mỗi ô vuông. Do đó, ở layer cuối cùng chúng ta sẽ không sử dụng bất kì hàm kích hoạt nào cả. Với ảnh đầu vào là 448x448, mô hình CNN có 6 tầng max pooling với size 2x2 sẽ giảm 64 lần kích thước ảnh xuống còn 7x7 ở output đầu ra. Đồng thời thay vì sử dụng tầng full connected ở các tầng cuối cùng, chúng ta có thể thay thế bằng tầng 1x1 conv với 13 feature maps để output shape dễ dàng cho ra 7x7x13.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Yolo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x 7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ô (hay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grid size= 7 x 7).</a:t>
            </a:r>
          </a:p>
          <a:p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 sẽ dự đoán xem trong mỗi ô xem liệu có vật thể mà điểm trung tâm rơi vào ô đó. Và dự đoán điểm trung tâm, kích thước của object đó và xác xuất object đó là object nào trong các objects cần xác định.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Mỗi ô này có trách nhiệm dự đoán 2 hộp (boxes_number=2) bao quanh. Mỗi 1 hộp mô tả hình chữ nhật bao quanh một object.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 sử ta đang huấn luyên YOLO nhận dạng 20_objects khác nhau. Sau khi qua các layers, image input sẽ được biến đổi thành 1 tensor kích thước 7x7x30.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nghĩa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là mỗi ô sẽ có 30 tham số, tham số thứ nhất là xác xuất ô có chứa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tham số 2,3,4,5 lần lượt là 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center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(vị trí trục hoành của tâm vật thể), y_center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vị trí trục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tung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của tâm vật 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dài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Tương tự tham số 6,7,8,9,10 là của box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Tham số thứ 11 là xác xuất object trong ô là object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 (trong 20 objects cần nhận dạng). Tương tự tham số 12 là xác xuất object trong ô là object thứ hai … cho đên tham số 30 là xác xuất object trong ô là object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 có thể hiểu đơn giản như sau: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input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resize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image 448x448x3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image_dimension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448x448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channels = 3, YOLO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HSV)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layers,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 448x448x3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grid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7x7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mỗi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ô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 (30 = 5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boxes_number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number_of_objects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nhiệm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huấn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luyện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trọng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1,2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grid 7x7x30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đè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NMS,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EE5F2-4EF8-4D84-AF6C-2CEBB6E90C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2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Yolo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x 7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ô (hay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grid size= 7 x 7).</a:t>
            </a:r>
          </a:p>
          <a:p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 sẽ dự đoán xem trong mỗi ô xem liệu có vật thể mà điểm trung tâm rơi vào ô đó. Và dự đoán điểm trung tâm, kích thước của object đó và xác xuất object đó là object nào trong các objects cần xác định.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Mỗi ô này có trách nhiệm dự đoán 2 hộp (boxes_number=2) bao quanh. Mỗi 1 hộp mô tả hình chữ nhật bao quanh một object.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 sử ta đang huấn luyên YOLO nhận dạng 20_objects khác nhau. Sau khi qua các layers, image input sẽ được biến đổi thành 1 tensor kích thước 7x7x30.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nghĩa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là mỗi ô sẽ có 30 tham số, tham số thứ nhất là xác xuất ô có chứa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tham số 2,3,4,5 lần lượt là 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center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(vị trí trục hoành của tâm vật thể), y_center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vị trí trục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tung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của tâm vật 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dài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Tương tự tham số 6,7,8,9,10 là của box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Tham số thứ 11 là xác xuất object trong ô là object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 (trong 20 objects cần nhận dạng). Tương tự tham số 12 là xác xuất object trong ô là object thứ hai … cho đên tham số 30 là xác xuất object trong ô là object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 có thể hiểu đơn giản như sau: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input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resize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image 448x448x3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image_dimension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448x448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channels = 3, YOLO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HSV)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layers,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 448x448x3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grid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7x7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mỗi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ô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 (30 = 5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boxes_number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number_of_objects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nhiệm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huấn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luyện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trọng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1,2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grid 7x7x30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đè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NMS,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EE5F2-4EF8-4D84-AF6C-2CEBB6E90C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88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E5F2-4EF8-4D84-AF6C-2CEBB6E90C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3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Địa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192.168.1.106:5000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E5F2-4EF8-4D84-AF6C-2CEBB6E90C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67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Địa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192.168.1.106:5000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E5F2-4EF8-4D84-AF6C-2CEBB6E90C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1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894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" y="3667841"/>
            <a:ext cx="9144000" cy="130454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5000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5312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  <p:sldLayoutId id="2147483674" r:id="rId17"/>
    <p:sldLayoutId id="2147483675" r:id="rId1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419872" y="333585"/>
            <a:ext cx="5061291" cy="1131590"/>
          </a:xfrm>
        </p:spPr>
        <p:txBody>
          <a:bodyPr/>
          <a:lstStyle/>
          <a:p>
            <a:pPr algn="ctr"/>
            <a:r>
              <a:rPr lang="en-US" altLang="ko-KR" sz="3600" b="1" dirty="0">
                <a:ea typeface="맑은 고딕" pitchFamily="50" charset="-127"/>
              </a:rPr>
              <a:t>BÁO </a:t>
            </a:r>
            <a:r>
              <a:rPr lang="en-US" altLang="ko-KR" sz="4000" b="1" dirty="0">
                <a:ea typeface="맑은 고딕" pitchFamily="50" charset="-127"/>
              </a:rPr>
              <a:t>CÁO</a:t>
            </a:r>
            <a:r>
              <a:rPr lang="en-US" altLang="ko-KR" sz="3600" b="1" dirty="0">
                <a:ea typeface="맑은 고딕" pitchFamily="50" charset="-127"/>
              </a:rPr>
              <a:t> </a:t>
            </a:r>
            <a:r>
              <a:rPr lang="en-US" altLang="ko-KR" sz="3600" b="1" dirty="0" smtClean="0">
                <a:ea typeface="맑은 고딕" pitchFamily="50" charset="-127"/>
              </a:rPr>
              <a:t>ĐỒ ÁN CHUYÊN NGÀNH</a:t>
            </a:r>
            <a:endParaRPr lang="en-US" altLang="ko-KR" sz="3600" b="1" dirty="0">
              <a:ea typeface="맑은 고딕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56176" y="4011910"/>
            <a:ext cx="3816276" cy="488816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500" b="1" dirty="0"/>
              <a:t>SINH VIÊN THỰC HIỆN: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500" dirty="0" err="1" smtClean="0"/>
              <a:t>Vũ</a:t>
            </a:r>
            <a:r>
              <a:rPr lang="en-US" altLang="ko-KR" sz="1500" dirty="0" smtClean="0"/>
              <a:t> </a:t>
            </a:r>
            <a:r>
              <a:rPr lang="en-US" altLang="ko-KR" sz="1500" dirty="0" err="1" smtClean="0"/>
              <a:t>Hà</a:t>
            </a:r>
            <a:r>
              <a:rPr lang="en-US" altLang="ko-KR" sz="1500" dirty="0" smtClean="0"/>
              <a:t> Anh - 17520258</a:t>
            </a:r>
            <a:endParaRPr lang="en-US" altLang="ko-KR" sz="1500" dirty="0"/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5285965" y="3507854"/>
            <a:ext cx="385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GVHD: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TS.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Lê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Kim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Hùng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EBEEFF79-C045-430A-9A04-DB8838CDC640}"/>
              </a:ext>
            </a:extLst>
          </p:cNvPr>
          <p:cNvSpPr txBox="1"/>
          <p:nvPr/>
        </p:nvSpPr>
        <p:spPr>
          <a:xfrm>
            <a:off x="3039448" y="1345766"/>
            <a:ext cx="5997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	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Đề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tài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: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Xây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dựng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ứng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dụng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phát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hiện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lửa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trên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thiết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bị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Jetson Nano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21A3AC2-2DF2-4F9B-AC61-D24210D977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382624"/>
            <a:ext cx="1045306" cy="8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  <a:r>
              <a:rPr lang="en-US" dirty="0" err="1" smtClean="0"/>
              <a:t>gán</a:t>
            </a:r>
            <a:r>
              <a:rPr lang="en-US" dirty="0" smtClean="0"/>
              <a:t> </a:t>
            </a:r>
            <a:r>
              <a:rPr lang="en-US" dirty="0" err="1" smtClean="0"/>
              <a:t>nhãn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49872" t="998"/>
          <a:stretch/>
        </p:blipFill>
        <p:spPr bwMode="auto">
          <a:xfrm>
            <a:off x="683568" y="1064895"/>
            <a:ext cx="7488832" cy="29470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675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gắn</a:t>
            </a:r>
            <a:r>
              <a:rPr lang="en-US" dirty="0" smtClean="0"/>
              <a:t> </a:t>
            </a:r>
            <a:r>
              <a:rPr lang="en-US" dirty="0" err="1" smtClean="0"/>
              <a:t>nhãn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55696" t="17081" r="21909" b="65400"/>
          <a:stretch/>
        </p:blipFill>
        <p:spPr bwMode="auto">
          <a:xfrm>
            <a:off x="539552" y="987574"/>
            <a:ext cx="8382992" cy="36724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2645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huấn</a:t>
            </a:r>
            <a:r>
              <a:rPr lang="en-US" dirty="0" smtClean="0"/>
              <a:t> </a:t>
            </a:r>
            <a:r>
              <a:rPr lang="en-US" dirty="0" err="1" smtClean="0"/>
              <a:t>luyện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/>
          </a:p>
        </p:txBody>
      </p:sp>
      <p:pic>
        <p:nvPicPr>
          <p:cNvPr id="4" name="Picture 3" descr="C:\Users\17520\Downloads\chart_custom-yolov4-tiny-detector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r="-896" b="3863"/>
          <a:stretch/>
        </p:blipFill>
        <p:spPr bwMode="auto">
          <a:xfrm>
            <a:off x="827584" y="958215"/>
            <a:ext cx="7128792" cy="34857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1260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l="12413" t="15250" r="54010" b="79869"/>
          <a:stretch/>
        </p:blipFill>
        <p:spPr bwMode="auto">
          <a:xfrm>
            <a:off x="1115616" y="1707654"/>
            <a:ext cx="7200800" cy="936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575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thử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15566"/>
            <a:ext cx="2376264" cy="388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131590"/>
            <a:ext cx="4320480" cy="3672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790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17520\Downloads\Screenshot from 2021-01-12 10-09-21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8" t="37847" r="15592" b="19027"/>
          <a:stretch/>
        </p:blipFill>
        <p:spPr bwMode="auto">
          <a:xfrm>
            <a:off x="1979713" y="987574"/>
            <a:ext cx="6912768" cy="38884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 Placeholder 1"/>
          <p:cNvSpPr txBox="1">
            <a:spLocks/>
          </p:cNvSpPr>
          <p:nvPr/>
        </p:nvSpPr>
        <p:spPr>
          <a:xfrm>
            <a:off x="1979712" y="195486"/>
            <a:ext cx="7164288" cy="8640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Jetson 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9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1979712" y="195486"/>
            <a:ext cx="7164288" cy="8640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ThingsBoard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l="21365" t="21411" r="15376" b="21056"/>
          <a:stretch/>
        </p:blipFill>
        <p:spPr bwMode="auto">
          <a:xfrm>
            <a:off x="1952942" y="1231900"/>
            <a:ext cx="6867530" cy="36441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427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772" y="1203598"/>
            <a:ext cx="5292080" cy="1080121"/>
          </a:xfrm>
        </p:spPr>
        <p:txBody>
          <a:bodyPr/>
          <a:lstStyle/>
          <a:p>
            <a:r>
              <a:rPr lang="en-US" b="1" dirty="0" smtClean="0"/>
              <a:t>KẾT QUẢ ĐẠT ĐƯỢC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086366" y="17833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31840" y="2449551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62373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Subtitle 4">
            <a:extLst>
              <a:ext uri="{FF2B5EF4-FFF2-40B4-BE49-F238E27FC236}">
                <a16:creationId xmlns:a16="http://schemas.microsoft.com/office/drawing/2014/main" id="{63F31481-305E-4C01-9100-BD2E82C2EE3B}"/>
              </a:ext>
            </a:extLst>
          </p:cNvPr>
          <p:cNvSpPr txBox="1">
            <a:spLocks/>
          </p:cNvSpPr>
          <p:nvPr/>
        </p:nvSpPr>
        <p:spPr>
          <a:xfrm>
            <a:off x="2724344" y="1187509"/>
            <a:ext cx="6683252" cy="292419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sz="7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0384D-3E79-453A-9BB9-79DF57019650}"/>
              </a:ext>
            </a:extLst>
          </p:cNvPr>
          <p:cNvSpPr txBox="1"/>
          <p:nvPr/>
        </p:nvSpPr>
        <p:spPr>
          <a:xfrm>
            <a:off x="2724344" y="495945"/>
            <a:ext cx="5600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BẢNG SO SÁNH CÁC THÔNG SỐ </a:t>
            </a:r>
          </a:p>
          <a:p>
            <a:pPr algn="ctr"/>
            <a:r>
              <a:rPr lang="en-US" sz="2400" b="1" dirty="0" smtClean="0"/>
              <a:t>MÔ HÌNH KHI CHẠY TRÊN LAPTOP</a:t>
            </a:r>
            <a:endParaRPr lang="en-US" sz="24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17594"/>
              </p:ext>
            </p:extLst>
          </p:nvPr>
        </p:nvGraphicFramePr>
        <p:xfrm>
          <a:off x="1979713" y="1875609"/>
          <a:ext cx="6696744" cy="16602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2008">
                  <a:extLst>
                    <a:ext uri="{9D8B030D-6E8A-4147-A177-3AD203B41FA5}">
                      <a16:colId xmlns:a16="http://schemas.microsoft.com/office/drawing/2014/main" val="2057219489"/>
                    </a:ext>
                  </a:extLst>
                </a:gridCol>
                <a:gridCol w="912008">
                  <a:extLst>
                    <a:ext uri="{9D8B030D-6E8A-4147-A177-3AD203B41FA5}">
                      <a16:colId xmlns:a16="http://schemas.microsoft.com/office/drawing/2014/main" val="16814854"/>
                    </a:ext>
                  </a:extLst>
                </a:gridCol>
                <a:gridCol w="912008">
                  <a:extLst>
                    <a:ext uri="{9D8B030D-6E8A-4147-A177-3AD203B41FA5}">
                      <a16:colId xmlns:a16="http://schemas.microsoft.com/office/drawing/2014/main" val="2515808283"/>
                    </a:ext>
                  </a:extLst>
                </a:gridCol>
                <a:gridCol w="988067">
                  <a:extLst>
                    <a:ext uri="{9D8B030D-6E8A-4147-A177-3AD203B41FA5}">
                      <a16:colId xmlns:a16="http://schemas.microsoft.com/office/drawing/2014/main" val="2522836638"/>
                    </a:ext>
                  </a:extLst>
                </a:gridCol>
                <a:gridCol w="981729">
                  <a:extLst>
                    <a:ext uri="{9D8B030D-6E8A-4147-A177-3AD203B41FA5}">
                      <a16:colId xmlns:a16="http://schemas.microsoft.com/office/drawing/2014/main" val="733665761"/>
                    </a:ext>
                  </a:extLst>
                </a:gridCol>
                <a:gridCol w="1078916">
                  <a:extLst>
                    <a:ext uri="{9D8B030D-6E8A-4147-A177-3AD203B41FA5}">
                      <a16:colId xmlns:a16="http://schemas.microsoft.com/office/drawing/2014/main" val="1367031677"/>
                    </a:ext>
                  </a:extLst>
                </a:gridCol>
                <a:gridCol w="912008">
                  <a:extLst>
                    <a:ext uri="{9D8B030D-6E8A-4147-A177-3AD203B41FA5}">
                      <a16:colId xmlns:a16="http://schemas.microsoft.com/office/drawing/2014/main" val="2189617582"/>
                    </a:ext>
                  </a:extLst>
                </a:gridCol>
              </a:tblGrid>
              <a:tr h="537997"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CPU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GPU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RAM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FPS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Độ chính xác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Độ mất mát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extLst>
                  <a:ext uri="{0D108BD9-81ED-4DB2-BD59-A6C34878D82A}">
                    <a16:rowId xmlns:a16="http://schemas.microsoft.com/office/drawing/2014/main" val="364131384"/>
                  </a:ext>
                </a:extLst>
              </a:tr>
              <a:tr h="367342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YoloV3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22.10%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1961.5 MB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3.16%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extLst>
                  <a:ext uri="{0D108BD9-81ED-4DB2-BD59-A6C34878D82A}">
                    <a16:rowId xmlns:a16="http://schemas.microsoft.com/office/drawing/2014/main" val="4011617697"/>
                  </a:ext>
                </a:extLst>
              </a:tr>
              <a:tr h="367342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YoloV4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21.70%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1961.5 MB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2.90%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extLst>
                  <a:ext uri="{0D108BD9-81ED-4DB2-BD59-A6C34878D82A}">
                    <a16:rowId xmlns:a16="http://schemas.microsoft.com/office/drawing/2014/main" val="403452236"/>
                  </a:ext>
                </a:extLst>
              </a:tr>
              <a:tr h="387590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Yolo v5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1857 MB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9525" marB="9525" anchor="ctr"/>
                </a:tc>
                <a:extLst>
                  <a:ext uri="{0D108BD9-81ED-4DB2-BD59-A6C34878D82A}">
                    <a16:rowId xmlns:a16="http://schemas.microsoft.com/office/drawing/2014/main" val="1065027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02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086366" y="17833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31840" y="2449551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62373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Subtitle 4">
            <a:extLst>
              <a:ext uri="{FF2B5EF4-FFF2-40B4-BE49-F238E27FC236}">
                <a16:creationId xmlns:a16="http://schemas.microsoft.com/office/drawing/2014/main" id="{63F31481-305E-4C01-9100-BD2E82C2EE3B}"/>
              </a:ext>
            </a:extLst>
          </p:cNvPr>
          <p:cNvSpPr txBox="1">
            <a:spLocks/>
          </p:cNvSpPr>
          <p:nvPr/>
        </p:nvSpPr>
        <p:spPr>
          <a:xfrm>
            <a:off x="2724344" y="1187509"/>
            <a:ext cx="6683252" cy="292419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sz="7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0384D-3E79-453A-9BB9-79DF57019650}"/>
              </a:ext>
            </a:extLst>
          </p:cNvPr>
          <p:cNvSpPr txBox="1"/>
          <p:nvPr/>
        </p:nvSpPr>
        <p:spPr>
          <a:xfrm>
            <a:off x="2724344" y="495945"/>
            <a:ext cx="5600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BẢNG SO SÁNH CÁC THÔNG SỐ </a:t>
            </a:r>
          </a:p>
          <a:p>
            <a:pPr algn="ctr"/>
            <a:r>
              <a:rPr lang="en-US" sz="2400" b="1" dirty="0" smtClean="0"/>
              <a:t>MÔ HÌNH KHI CHẠY TRÊN JETSON </a:t>
            </a:r>
          </a:p>
          <a:p>
            <a:pPr algn="ctr"/>
            <a:r>
              <a:rPr lang="en-US" sz="2400" b="1" dirty="0" smtClean="0"/>
              <a:t>NANO</a:t>
            </a:r>
            <a:endParaRPr lang="en-US" sz="24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995212"/>
              </p:ext>
            </p:extLst>
          </p:nvPr>
        </p:nvGraphicFramePr>
        <p:xfrm>
          <a:off x="2051721" y="1851673"/>
          <a:ext cx="6768753" cy="24482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0683">
                  <a:extLst>
                    <a:ext uri="{9D8B030D-6E8A-4147-A177-3AD203B41FA5}">
                      <a16:colId xmlns:a16="http://schemas.microsoft.com/office/drawing/2014/main" val="2246232739"/>
                    </a:ext>
                  </a:extLst>
                </a:gridCol>
                <a:gridCol w="843658">
                  <a:extLst>
                    <a:ext uri="{9D8B030D-6E8A-4147-A177-3AD203B41FA5}">
                      <a16:colId xmlns:a16="http://schemas.microsoft.com/office/drawing/2014/main" val="925950227"/>
                    </a:ext>
                  </a:extLst>
                </a:gridCol>
                <a:gridCol w="843658">
                  <a:extLst>
                    <a:ext uri="{9D8B030D-6E8A-4147-A177-3AD203B41FA5}">
                      <a16:colId xmlns:a16="http://schemas.microsoft.com/office/drawing/2014/main" val="3921653184"/>
                    </a:ext>
                  </a:extLst>
                </a:gridCol>
                <a:gridCol w="843658">
                  <a:extLst>
                    <a:ext uri="{9D8B030D-6E8A-4147-A177-3AD203B41FA5}">
                      <a16:colId xmlns:a16="http://schemas.microsoft.com/office/drawing/2014/main" val="634072556"/>
                    </a:ext>
                  </a:extLst>
                </a:gridCol>
                <a:gridCol w="1032993">
                  <a:extLst>
                    <a:ext uri="{9D8B030D-6E8A-4147-A177-3AD203B41FA5}">
                      <a16:colId xmlns:a16="http://schemas.microsoft.com/office/drawing/2014/main" val="3477879880"/>
                    </a:ext>
                  </a:extLst>
                </a:gridCol>
                <a:gridCol w="1130445">
                  <a:extLst>
                    <a:ext uri="{9D8B030D-6E8A-4147-A177-3AD203B41FA5}">
                      <a16:colId xmlns:a16="http://schemas.microsoft.com/office/drawing/2014/main" val="3772821865"/>
                    </a:ext>
                  </a:extLst>
                </a:gridCol>
                <a:gridCol w="843658">
                  <a:extLst>
                    <a:ext uri="{9D8B030D-6E8A-4147-A177-3AD203B41FA5}">
                      <a16:colId xmlns:a16="http://schemas.microsoft.com/office/drawing/2014/main" val="2874691488"/>
                    </a:ext>
                  </a:extLst>
                </a:gridCol>
              </a:tblGrid>
              <a:tr h="680362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CPU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GPU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RAM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FPS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Độ chính xác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Độ mất mát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9362222"/>
                  </a:ext>
                </a:extLst>
              </a:tr>
              <a:tr h="441977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Yolov3-tiny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84%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1.41Gb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77%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742476"/>
                  </a:ext>
                </a:extLst>
              </a:tr>
              <a:tr h="441977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Yolov4-tiny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1,65Gb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84%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2.20%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2357394"/>
                  </a:ext>
                </a:extLst>
              </a:tr>
              <a:tr h="441977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Darknet Conv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85%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1,52Gb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2.50%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6592492"/>
                  </a:ext>
                </a:extLst>
              </a:tr>
              <a:tr h="441977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Tflite 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1,8Gb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2.50%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2198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87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smtClean="0">
                <a:cs typeface="Arial" pitchFamily="34" charset="0"/>
              </a:rPr>
              <a:t>NỘI DUNG BÁO CÁO</a:t>
            </a:r>
            <a:endParaRPr lang="en-US" sz="3600" dirty="0"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EBC7BA-61BA-47D1-8D11-AF5057685C8C}"/>
              </a:ext>
            </a:extLst>
          </p:cNvPr>
          <p:cNvGrpSpPr/>
          <p:nvPr/>
        </p:nvGrpSpPr>
        <p:grpSpPr>
          <a:xfrm>
            <a:off x="3131840" y="1109200"/>
            <a:ext cx="4055468" cy="729497"/>
            <a:chOff x="3108820" y="1265868"/>
            <a:chExt cx="5256584" cy="720000"/>
          </a:xfrm>
        </p:grpSpPr>
        <p:grpSp>
          <p:nvGrpSpPr>
            <p:cNvPr id="6" name="Group 5"/>
            <p:cNvGrpSpPr/>
            <p:nvPr/>
          </p:nvGrpSpPr>
          <p:grpSpPr>
            <a:xfrm>
              <a:off x="3108820" y="1265868"/>
              <a:ext cx="5256584" cy="720000"/>
              <a:chOff x="3131840" y="1491630"/>
              <a:chExt cx="5256584" cy="576064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Right Triangle 4"/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3131840" y="1275605"/>
              <a:ext cx="696978" cy="394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28819" y="1475661"/>
              <a:ext cx="4392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GIỚI THIỆU 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ĐỀ TÀI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1D5054-DCB2-40C6-9FE7-9C53A080A662}"/>
              </a:ext>
            </a:extLst>
          </p:cNvPr>
          <p:cNvGrpSpPr/>
          <p:nvPr/>
        </p:nvGrpSpPr>
        <p:grpSpPr>
          <a:xfrm>
            <a:off x="3113072" y="2051176"/>
            <a:ext cx="4055468" cy="808606"/>
            <a:chOff x="3120330" y="2449551"/>
            <a:chExt cx="5256584" cy="720080"/>
          </a:xfrm>
        </p:grpSpPr>
        <p:grpSp>
          <p:nvGrpSpPr>
            <p:cNvPr id="17" name="Group 16"/>
            <p:cNvGrpSpPr/>
            <p:nvPr/>
          </p:nvGrpSpPr>
          <p:grpSpPr>
            <a:xfrm>
              <a:off x="3120330" y="2449631"/>
              <a:ext cx="5256584" cy="720000"/>
              <a:chOff x="3131840" y="1491630"/>
              <a:chExt cx="5256584" cy="576064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ight Triangle 18"/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3131840" y="2449551"/>
              <a:ext cx="708488" cy="44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912339" y="2649606"/>
              <a:ext cx="4392567" cy="274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CƠ SỞ LÝ THUYẾT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1D5054-DCB2-40C6-9FE7-9C53A080A662}"/>
              </a:ext>
            </a:extLst>
          </p:cNvPr>
          <p:cNvGrpSpPr/>
          <p:nvPr/>
        </p:nvGrpSpPr>
        <p:grpSpPr>
          <a:xfrm>
            <a:off x="3113072" y="3003798"/>
            <a:ext cx="4055468" cy="808606"/>
            <a:chOff x="3120330" y="2449551"/>
            <a:chExt cx="5256584" cy="720080"/>
          </a:xfrm>
        </p:grpSpPr>
        <p:grpSp>
          <p:nvGrpSpPr>
            <p:cNvPr id="25" name="Group 24"/>
            <p:cNvGrpSpPr/>
            <p:nvPr/>
          </p:nvGrpSpPr>
          <p:grpSpPr>
            <a:xfrm>
              <a:off x="3120330" y="2449631"/>
              <a:ext cx="5256584" cy="720000"/>
              <a:chOff x="3131840" y="1491630"/>
              <a:chExt cx="5256584" cy="57606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Right Triangle 32"/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3131840" y="2449551"/>
              <a:ext cx="708488" cy="356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12339" y="2649606"/>
              <a:ext cx="4392567" cy="274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TRIỂN KHAI THỰC TẾ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61D5054-DCB2-40C6-9FE7-9C53A080A662}"/>
              </a:ext>
            </a:extLst>
          </p:cNvPr>
          <p:cNvGrpSpPr/>
          <p:nvPr/>
        </p:nvGrpSpPr>
        <p:grpSpPr>
          <a:xfrm>
            <a:off x="3113072" y="4009612"/>
            <a:ext cx="4055468" cy="808606"/>
            <a:chOff x="3120330" y="2449551"/>
            <a:chExt cx="5256584" cy="720080"/>
          </a:xfrm>
        </p:grpSpPr>
        <p:grpSp>
          <p:nvGrpSpPr>
            <p:cNvPr id="48" name="Group 47"/>
            <p:cNvGrpSpPr/>
            <p:nvPr/>
          </p:nvGrpSpPr>
          <p:grpSpPr>
            <a:xfrm>
              <a:off x="3120330" y="2449631"/>
              <a:ext cx="5256584" cy="720000"/>
              <a:chOff x="3131840" y="1491630"/>
              <a:chExt cx="5256584" cy="57606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Right Triangle 51"/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3131840" y="2449551"/>
              <a:ext cx="708488" cy="356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912339" y="2649606"/>
              <a:ext cx="4392567" cy="274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KẾT QUẢ ĐẠT ĐƯỢC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err="1"/>
              <a:t>Kết</a:t>
            </a:r>
            <a:r>
              <a:rPr lang="en-US" sz="3200" dirty="0"/>
              <a:t> </a:t>
            </a:r>
            <a:r>
              <a:rPr lang="en-US" sz="3200" dirty="0" err="1"/>
              <a:t>quả</a:t>
            </a:r>
            <a:r>
              <a:rPr lang="en-US" sz="3200" dirty="0"/>
              <a:t> và </a:t>
            </a:r>
            <a:r>
              <a:rPr lang="en-US" sz="3200" dirty="0" err="1"/>
              <a:t>đánh</a:t>
            </a:r>
            <a:r>
              <a:rPr lang="en-US" sz="3200" dirty="0"/>
              <a:t> </a:t>
            </a:r>
            <a:r>
              <a:rPr lang="en-US" sz="3200" dirty="0" err="1"/>
              <a:t>giá</a:t>
            </a:r>
            <a:endParaRPr lang="en-US" sz="3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8DB244-2C9A-4E97-9C56-0D56F5D63F20}"/>
              </a:ext>
            </a:extLst>
          </p:cNvPr>
          <p:cNvSpPr txBox="1"/>
          <p:nvPr/>
        </p:nvSpPr>
        <p:spPr>
          <a:xfrm>
            <a:off x="2242911" y="2926478"/>
            <a:ext cx="1864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Nâng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khả</a:t>
            </a:r>
            <a:r>
              <a:rPr lang="en-US" dirty="0" smtClean="0"/>
              <a:t> </a:t>
            </a:r>
          </a:p>
          <a:p>
            <a:pPr algn="ctr"/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Năng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tự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học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nghiên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cứu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AB91A6-3D53-4161-AC43-D8F93EFB2F9E}"/>
              </a:ext>
            </a:extLst>
          </p:cNvPr>
          <p:cNvSpPr txBox="1"/>
          <p:nvPr/>
        </p:nvSpPr>
        <p:spPr>
          <a:xfrm>
            <a:off x="4245504" y="2980506"/>
            <a:ext cx="2030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Tiếp</a:t>
            </a:r>
            <a:r>
              <a:rPr lang="en-US" sz="1600" dirty="0" smtClean="0"/>
              <a:t> </a:t>
            </a:r>
            <a:r>
              <a:rPr lang="en-US" sz="1600" dirty="0" err="1" smtClean="0"/>
              <a:t>cận</a:t>
            </a:r>
            <a:r>
              <a:rPr lang="en-US" sz="1600" dirty="0" smtClean="0"/>
              <a:t> </a:t>
            </a:r>
            <a:r>
              <a:rPr lang="en-US" sz="1600" dirty="0" err="1" smtClean="0"/>
              <a:t>được</a:t>
            </a:r>
            <a:r>
              <a:rPr lang="en-US" sz="1600" dirty="0" smtClean="0"/>
              <a:t> </a:t>
            </a:r>
            <a:r>
              <a:rPr lang="en-US" sz="1600" dirty="0" err="1" smtClean="0"/>
              <a:t>với</a:t>
            </a:r>
            <a:r>
              <a:rPr lang="en-US" sz="1600" dirty="0" smtClean="0"/>
              <a:t> </a:t>
            </a:r>
          </a:p>
          <a:p>
            <a:r>
              <a:rPr lang="en-US" sz="1600" dirty="0" err="1" smtClean="0"/>
              <a:t>các</a:t>
            </a:r>
            <a:r>
              <a:rPr lang="en-US" sz="1600" dirty="0" smtClean="0"/>
              <a:t> </a:t>
            </a:r>
            <a:r>
              <a:rPr lang="en-US" sz="1600" dirty="0" err="1" smtClean="0"/>
              <a:t>thiết</a:t>
            </a:r>
            <a:r>
              <a:rPr lang="en-US" sz="1600" dirty="0" smtClean="0"/>
              <a:t> </a:t>
            </a:r>
            <a:r>
              <a:rPr lang="en-US" sz="1600" dirty="0" err="1" smtClean="0"/>
              <a:t>bị</a:t>
            </a:r>
            <a:r>
              <a:rPr lang="en-US" sz="1600" dirty="0" smtClean="0"/>
              <a:t> </a:t>
            </a:r>
            <a:r>
              <a:rPr lang="en-US" sz="1600" dirty="0" err="1" smtClean="0"/>
              <a:t>iot</a:t>
            </a:r>
            <a:r>
              <a:rPr lang="en-US" sz="1600" dirty="0" smtClean="0"/>
              <a:t>,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DD240E4-0FE5-4200-97DE-87747A7C383A}"/>
              </a:ext>
            </a:extLst>
          </p:cNvPr>
          <p:cNvSpPr txBox="1"/>
          <p:nvPr/>
        </p:nvSpPr>
        <p:spPr>
          <a:xfrm>
            <a:off x="6444208" y="2980506"/>
            <a:ext cx="19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hướng</a:t>
            </a:r>
            <a:r>
              <a:rPr lang="en-US" sz="1600"/>
              <a:t> </a:t>
            </a:r>
            <a:endParaRPr lang="en-US" sz="1600" smtClean="0"/>
          </a:p>
          <a:p>
            <a:r>
              <a:rPr lang="en-US" sz="1600" smtClean="0"/>
              <a:t>phát</a:t>
            </a:r>
            <a:r>
              <a:rPr lang="en-US" sz="1600" dirty="0" smtClean="0"/>
              <a:t> </a:t>
            </a:r>
            <a:r>
              <a:rPr lang="en-US" sz="1600" dirty="0" err="1"/>
              <a:t>triển</a:t>
            </a:r>
            <a:r>
              <a:rPr lang="en-US" sz="1600" dirty="0"/>
              <a:t> </a:t>
            </a:r>
            <a:r>
              <a:rPr lang="en-US" sz="1600" dirty="0" err="1"/>
              <a:t>đề</a:t>
            </a:r>
            <a:r>
              <a:rPr lang="en-US" sz="1600" dirty="0"/>
              <a:t> </a:t>
            </a:r>
            <a:r>
              <a:rPr lang="en-US" sz="1600" dirty="0" err="1"/>
              <a:t>tài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Teardrop 19">
            <a:extLst>
              <a:ext uri="{FF2B5EF4-FFF2-40B4-BE49-F238E27FC236}">
                <a16:creationId xmlns:a16="http://schemas.microsoft.com/office/drawing/2014/main" id="{E9694457-A856-4DC7-8583-42B29D7F9B6E}"/>
              </a:ext>
            </a:extLst>
          </p:cNvPr>
          <p:cNvSpPr/>
          <p:nvPr/>
        </p:nvSpPr>
        <p:spPr>
          <a:xfrm rot="2700000" flipH="1">
            <a:off x="6785158" y="1235858"/>
            <a:ext cx="1080000" cy="1080000"/>
          </a:xfrm>
          <a:prstGeom prst="teardrop">
            <a:avLst>
              <a:gd name="adj" fmla="val 133882"/>
            </a:avLst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63" name="Teardrop 20">
            <a:extLst>
              <a:ext uri="{FF2B5EF4-FFF2-40B4-BE49-F238E27FC236}">
                <a16:creationId xmlns:a16="http://schemas.microsoft.com/office/drawing/2014/main" id="{1AAF4439-1816-4293-8EFC-2AA16BBD4F27}"/>
              </a:ext>
            </a:extLst>
          </p:cNvPr>
          <p:cNvSpPr/>
          <p:nvPr/>
        </p:nvSpPr>
        <p:spPr>
          <a:xfrm rot="2700000" flipH="1">
            <a:off x="4679581" y="1398818"/>
            <a:ext cx="945000" cy="945000"/>
          </a:xfrm>
          <a:prstGeom prst="teardrop">
            <a:avLst>
              <a:gd name="adj" fmla="val 133882"/>
            </a:avLst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64" name="Teardrop 21">
            <a:extLst>
              <a:ext uri="{FF2B5EF4-FFF2-40B4-BE49-F238E27FC236}">
                <a16:creationId xmlns:a16="http://schemas.microsoft.com/office/drawing/2014/main" id="{4A270329-BDDE-44F6-94B6-66DAFE0D0D6A}"/>
              </a:ext>
            </a:extLst>
          </p:cNvPr>
          <p:cNvSpPr/>
          <p:nvPr/>
        </p:nvSpPr>
        <p:spPr>
          <a:xfrm rot="2700000" flipH="1">
            <a:off x="2670054" y="1535145"/>
            <a:ext cx="810000" cy="810000"/>
          </a:xfrm>
          <a:prstGeom prst="teardrop">
            <a:avLst>
              <a:gd name="adj" fmla="val 133882"/>
            </a:avLst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65" name="Rectangle 18">
            <a:extLst>
              <a:ext uri="{FF2B5EF4-FFF2-40B4-BE49-F238E27FC236}">
                <a16:creationId xmlns:a16="http://schemas.microsoft.com/office/drawing/2014/main" id="{F6CC6F8F-21F7-437B-8BFB-0A7BAE0105A0}"/>
              </a:ext>
            </a:extLst>
          </p:cNvPr>
          <p:cNvSpPr/>
          <p:nvPr/>
        </p:nvSpPr>
        <p:spPr>
          <a:xfrm flipH="1">
            <a:off x="6095" y="2512902"/>
            <a:ext cx="9153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79" name="Oval 40">
            <a:extLst>
              <a:ext uri="{FF2B5EF4-FFF2-40B4-BE49-F238E27FC236}">
                <a16:creationId xmlns:a16="http://schemas.microsoft.com/office/drawing/2014/main" id="{5CDABC22-902E-4342-AFF7-A3767CA7F4EC}"/>
              </a:ext>
            </a:extLst>
          </p:cNvPr>
          <p:cNvSpPr/>
          <p:nvPr/>
        </p:nvSpPr>
        <p:spPr>
          <a:xfrm flipH="1">
            <a:off x="7267357" y="2750270"/>
            <a:ext cx="200099" cy="200099"/>
          </a:xfrm>
          <a:prstGeom prst="ellipse">
            <a:avLst/>
          </a:prstGeom>
          <a:solidFill>
            <a:schemeClr val="accent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80" name="Oval 41">
            <a:extLst>
              <a:ext uri="{FF2B5EF4-FFF2-40B4-BE49-F238E27FC236}">
                <a16:creationId xmlns:a16="http://schemas.microsoft.com/office/drawing/2014/main" id="{3987DF82-9074-4680-B7C9-3A9F273BBE86}"/>
              </a:ext>
            </a:extLst>
          </p:cNvPr>
          <p:cNvSpPr/>
          <p:nvPr/>
        </p:nvSpPr>
        <p:spPr>
          <a:xfrm flipH="1">
            <a:off x="5052032" y="2682296"/>
            <a:ext cx="200099" cy="200099"/>
          </a:xfrm>
          <a:prstGeom prst="ellipse">
            <a:avLst/>
          </a:prstGeom>
          <a:solidFill>
            <a:schemeClr val="accent3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81" name="Oval 42">
            <a:extLst>
              <a:ext uri="{FF2B5EF4-FFF2-40B4-BE49-F238E27FC236}">
                <a16:creationId xmlns:a16="http://schemas.microsoft.com/office/drawing/2014/main" id="{77C1914D-92BE-4873-B769-40E8B4073552}"/>
              </a:ext>
            </a:extLst>
          </p:cNvPr>
          <p:cNvSpPr/>
          <p:nvPr/>
        </p:nvSpPr>
        <p:spPr>
          <a:xfrm flipH="1">
            <a:off x="2975004" y="2605000"/>
            <a:ext cx="200099" cy="200099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82" name="Teardrop 21">
            <a:extLst>
              <a:ext uri="{FF2B5EF4-FFF2-40B4-BE49-F238E27FC236}">
                <a16:creationId xmlns:a16="http://schemas.microsoft.com/office/drawing/2014/main" id="{E16C7378-A41D-4907-AD34-E8B5D21F4BA6}"/>
              </a:ext>
            </a:extLst>
          </p:cNvPr>
          <p:cNvSpPr/>
          <p:nvPr/>
        </p:nvSpPr>
        <p:spPr>
          <a:xfrm rot="2700000" flipH="1">
            <a:off x="768596" y="1670214"/>
            <a:ext cx="675000" cy="675000"/>
          </a:xfrm>
          <a:prstGeom prst="teardrop">
            <a:avLst>
              <a:gd name="adj" fmla="val 133882"/>
            </a:avLst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83" name="Oval 42">
            <a:extLst>
              <a:ext uri="{FF2B5EF4-FFF2-40B4-BE49-F238E27FC236}">
                <a16:creationId xmlns:a16="http://schemas.microsoft.com/office/drawing/2014/main" id="{87354EBB-0604-4C24-A467-45E68664A2D3}"/>
              </a:ext>
            </a:extLst>
          </p:cNvPr>
          <p:cNvSpPr/>
          <p:nvPr/>
        </p:nvSpPr>
        <p:spPr>
          <a:xfrm flipH="1">
            <a:off x="1006046" y="2631490"/>
            <a:ext cx="200099" cy="200099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31" name="Rounded Rectangle 27">
            <a:extLst>
              <a:ext uri="{FF2B5EF4-FFF2-40B4-BE49-F238E27FC236}">
                <a16:creationId xmlns:a16="http://schemas.microsoft.com/office/drawing/2014/main" id="{D45437AF-52D5-4527-B460-0EDB34AE3C8E}"/>
              </a:ext>
            </a:extLst>
          </p:cNvPr>
          <p:cNvSpPr/>
          <p:nvPr/>
        </p:nvSpPr>
        <p:spPr>
          <a:xfrm>
            <a:off x="5364814" y="2705050"/>
            <a:ext cx="319370" cy="24531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C225D2-4749-4E0A-A490-EAA2DA6AA3E3}"/>
              </a:ext>
            </a:extLst>
          </p:cNvPr>
          <p:cNvSpPr txBox="1"/>
          <p:nvPr/>
        </p:nvSpPr>
        <p:spPr>
          <a:xfrm>
            <a:off x="47306" y="2913348"/>
            <a:ext cx="20573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Nắm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bắt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kỹ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thuật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xử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lý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hình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ảnh</a:t>
            </a:r>
            <a:r>
              <a:rPr lang="en-US" altLang="ko-KR" dirty="0"/>
              <a:t> </a:t>
            </a:r>
            <a:r>
              <a:rPr lang="en-US" altLang="ko-KR" dirty="0" err="1" smtClean="0"/>
              <a:t>và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ứng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dụng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vào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xây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dựng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mô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hình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phát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hiện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lửa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53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en-US" altLang="ko-KR" sz="3600" dirty="0" err="1"/>
              <a:t>Cảm</a:t>
            </a:r>
            <a:r>
              <a:rPr lang="en-US" altLang="ko-KR" sz="3600" dirty="0"/>
              <a:t> </a:t>
            </a:r>
            <a:r>
              <a:rPr lang="en-US" altLang="ko-KR" sz="3600" dirty="0" err="1"/>
              <a:t>ơn</a:t>
            </a:r>
            <a:r>
              <a:rPr lang="en-US" altLang="ko-KR" sz="3600" dirty="0"/>
              <a:t> </a:t>
            </a:r>
            <a:r>
              <a:rPr lang="en-US" altLang="ko-KR" sz="3600" dirty="0" err="1"/>
              <a:t>thầy</a:t>
            </a:r>
            <a:r>
              <a:rPr lang="en-US" altLang="ko-KR" sz="3600" dirty="0"/>
              <a:t> </a:t>
            </a:r>
            <a:r>
              <a:rPr lang="en-US" altLang="ko-KR" sz="3600" dirty="0" err="1"/>
              <a:t>cô</a:t>
            </a:r>
            <a:r>
              <a:rPr lang="en-US" altLang="ko-KR" sz="3600" dirty="0"/>
              <a:t> </a:t>
            </a:r>
            <a:r>
              <a:rPr lang="en-US" altLang="ko-KR" sz="3600" dirty="0" err="1"/>
              <a:t>đã</a:t>
            </a:r>
            <a:r>
              <a:rPr lang="en-US" altLang="ko-KR" sz="3600" dirty="0"/>
              <a:t> </a:t>
            </a:r>
            <a:r>
              <a:rPr lang="en-US" altLang="ko-KR" sz="3600" dirty="0" err="1"/>
              <a:t>lắng</a:t>
            </a:r>
            <a:r>
              <a:rPr lang="en-US" altLang="ko-KR" sz="3600" dirty="0"/>
              <a:t> </a:t>
            </a:r>
            <a:r>
              <a:rPr lang="en-US" altLang="ko-KR" sz="3600" dirty="0" err="1"/>
              <a:t>nghe</a:t>
            </a:r>
            <a:r>
              <a:rPr lang="en-US" altLang="ko-KR" sz="3600" dirty="0"/>
              <a:t> ^^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772" y="1131590"/>
            <a:ext cx="5292080" cy="1080121"/>
          </a:xfrm>
        </p:spPr>
        <p:txBody>
          <a:bodyPr/>
          <a:lstStyle/>
          <a:p>
            <a:r>
              <a:rPr lang="en-US" b="1" dirty="0" smtClean="0"/>
              <a:t>GIỚI THIỆU ĐỀ TÀI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60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GIỚI THIỆU ĐỀ TÀI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AB0030-5538-4FC1-8108-22DC9DF99BCD}"/>
              </a:ext>
            </a:extLst>
          </p:cNvPr>
          <p:cNvSpPr txBox="1"/>
          <p:nvPr/>
        </p:nvSpPr>
        <p:spPr>
          <a:xfrm>
            <a:off x="242646" y="741353"/>
            <a:ext cx="8901354" cy="440120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3200" dirty="0" err="1" smtClean="0"/>
              <a:t>Đề</a:t>
            </a:r>
            <a:r>
              <a:rPr lang="en-US" sz="3200" dirty="0" smtClean="0"/>
              <a:t> </a:t>
            </a:r>
            <a:r>
              <a:rPr lang="en-US" sz="3200" dirty="0" err="1" smtClean="0"/>
              <a:t>tài</a:t>
            </a:r>
            <a:r>
              <a:rPr lang="en-US" sz="3200" dirty="0" smtClean="0"/>
              <a:t> </a:t>
            </a:r>
            <a:r>
              <a:rPr lang="en-US" sz="3200" dirty="0" err="1" smtClean="0"/>
              <a:t>tập</a:t>
            </a:r>
            <a:r>
              <a:rPr lang="en-US" sz="3200" dirty="0" smtClean="0"/>
              <a:t> </a:t>
            </a:r>
            <a:r>
              <a:rPr lang="en-US" sz="3200" dirty="0" err="1" smtClean="0"/>
              <a:t>trung</a:t>
            </a:r>
            <a:r>
              <a:rPr lang="en-US" sz="3200" dirty="0" smtClean="0"/>
              <a:t> </a:t>
            </a:r>
            <a:r>
              <a:rPr lang="en-US" sz="3200" dirty="0" err="1" smtClean="0"/>
              <a:t>phát</a:t>
            </a:r>
            <a:r>
              <a:rPr lang="en-US" sz="3200" dirty="0" smtClean="0"/>
              <a:t> </a:t>
            </a:r>
            <a:r>
              <a:rPr lang="en-US" sz="3200" dirty="0" err="1" smtClean="0"/>
              <a:t>triển</a:t>
            </a:r>
            <a:r>
              <a:rPr lang="en-US" sz="3200" dirty="0" smtClean="0"/>
              <a:t> :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 smtClean="0"/>
              <a:t>Xây</a:t>
            </a:r>
            <a:r>
              <a:rPr lang="en-US" sz="3200" dirty="0" smtClean="0"/>
              <a:t> </a:t>
            </a:r>
            <a:r>
              <a:rPr lang="en-US" sz="3200" dirty="0" err="1" smtClean="0"/>
              <a:t>dựng</a:t>
            </a:r>
            <a:r>
              <a:rPr lang="en-US" sz="3200" dirty="0" smtClean="0"/>
              <a:t> </a:t>
            </a:r>
            <a:r>
              <a:rPr lang="en-US" sz="3200" dirty="0" err="1" smtClean="0"/>
              <a:t>mô</a:t>
            </a:r>
            <a:r>
              <a:rPr lang="en-US" sz="3200" dirty="0" smtClean="0"/>
              <a:t> </a:t>
            </a:r>
            <a:r>
              <a:rPr lang="en-US" sz="3200" dirty="0" err="1" smtClean="0"/>
              <a:t>hình</a:t>
            </a:r>
            <a:r>
              <a:rPr lang="en-US" sz="3200" dirty="0" smtClean="0"/>
              <a:t> </a:t>
            </a:r>
            <a:r>
              <a:rPr lang="en-US" sz="3200" dirty="0" err="1" smtClean="0"/>
              <a:t>phát</a:t>
            </a:r>
            <a:r>
              <a:rPr lang="en-US" sz="3200" dirty="0" smtClean="0"/>
              <a:t> </a:t>
            </a:r>
            <a:r>
              <a:rPr lang="en-US" sz="3200" dirty="0" err="1" smtClean="0"/>
              <a:t>hiện</a:t>
            </a:r>
            <a:r>
              <a:rPr lang="en-US" sz="3200" dirty="0" smtClean="0"/>
              <a:t> </a:t>
            </a:r>
            <a:r>
              <a:rPr lang="en-US" sz="3200" dirty="0" err="1" smtClean="0"/>
              <a:t>lửa</a:t>
            </a:r>
            <a:r>
              <a:rPr lang="en-US" sz="3200" dirty="0" smtClean="0"/>
              <a:t> </a:t>
            </a:r>
            <a:r>
              <a:rPr lang="en-US" sz="3200" dirty="0" err="1" smtClean="0"/>
              <a:t>trên</a:t>
            </a:r>
            <a:r>
              <a:rPr lang="en-US" sz="3200" dirty="0" smtClean="0"/>
              <a:t> </a:t>
            </a:r>
            <a:r>
              <a:rPr lang="en-US" sz="3200" dirty="0" err="1" smtClean="0"/>
              <a:t>thiết</a:t>
            </a:r>
            <a:r>
              <a:rPr lang="en-US" sz="3200" dirty="0" smtClean="0"/>
              <a:t> </a:t>
            </a:r>
            <a:r>
              <a:rPr lang="en-US" sz="3200" dirty="0" err="1" smtClean="0"/>
              <a:t>bị</a:t>
            </a:r>
            <a:r>
              <a:rPr lang="en-US" sz="3200" dirty="0" smtClean="0"/>
              <a:t> Jetson Nano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 smtClean="0"/>
              <a:t>Phát</a:t>
            </a:r>
            <a:r>
              <a:rPr lang="en-US" sz="3200" dirty="0" smtClean="0"/>
              <a:t> </a:t>
            </a:r>
            <a:r>
              <a:rPr lang="en-US" sz="3200" dirty="0" err="1" smtClean="0"/>
              <a:t>hiện</a:t>
            </a:r>
            <a:r>
              <a:rPr lang="en-US" sz="3200" dirty="0" smtClean="0"/>
              <a:t> </a:t>
            </a:r>
            <a:r>
              <a:rPr lang="en-US" sz="3200" dirty="0" err="1" smtClean="0"/>
              <a:t>vật</a:t>
            </a:r>
            <a:r>
              <a:rPr lang="en-US" sz="3200" dirty="0" smtClean="0"/>
              <a:t> </a:t>
            </a:r>
            <a:r>
              <a:rPr lang="en-US" sz="3200" dirty="0" err="1" smtClean="0"/>
              <a:t>thể</a:t>
            </a:r>
            <a:r>
              <a:rPr lang="en-US" sz="3200" dirty="0" smtClean="0"/>
              <a:t> </a:t>
            </a:r>
            <a:r>
              <a:rPr lang="en-US" sz="3200" dirty="0" err="1" smtClean="0"/>
              <a:t>trong</a:t>
            </a:r>
            <a:r>
              <a:rPr lang="en-US" sz="3200" dirty="0" smtClean="0"/>
              <a:t> </a:t>
            </a:r>
            <a:r>
              <a:rPr lang="en-US" sz="3200" dirty="0" err="1" smtClean="0"/>
              <a:t>thời</a:t>
            </a:r>
            <a:r>
              <a:rPr lang="en-US" sz="3200" dirty="0" smtClean="0"/>
              <a:t> </a:t>
            </a:r>
            <a:r>
              <a:rPr lang="en-US" sz="3200" dirty="0" err="1" smtClean="0"/>
              <a:t>gian</a:t>
            </a:r>
            <a:r>
              <a:rPr lang="en-US" sz="3200" dirty="0" smtClean="0"/>
              <a:t> </a:t>
            </a:r>
            <a:r>
              <a:rPr lang="en-US" sz="3200" dirty="0" err="1" smtClean="0"/>
              <a:t>thực</a:t>
            </a:r>
            <a:r>
              <a:rPr lang="en-US" sz="3200" dirty="0" smtClean="0"/>
              <a:t> qua Camera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 smtClean="0"/>
              <a:t>Đánh</a:t>
            </a:r>
            <a:r>
              <a:rPr lang="en-US" sz="3200" dirty="0" smtClean="0"/>
              <a:t> </a:t>
            </a:r>
            <a:r>
              <a:rPr lang="en-US" sz="3200" dirty="0" err="1" smtClean="0"/>
              <a:t>giá</a:t>
            </a:r>
            <a:r>
              <a:rPr lang="en-US" sz="3200" dirty="0" smtClean="0"/>
              <a:t> </a:t>
            </a:r>
            <a:r>
              <a:rPr lang="en-US" sz="3200" dirty="0" err="1" smtClean="0"/>
              <a:t>hiệu</a:t>
            </a:r>
            <a:r>
              <a:rPr lang="en-US" sz="3200" dirty="0" smtClean="0"/>
              <a:t> </a:t>
            </a:r>
            <a:r>
              <a:rPr lang="en-US" sz="3200" dirty="0" err="1" smtClean="0"/>
              <a:t>năng</a:t>
            </a:r>
            <a:r>
              <a:rPr lang="en-US" sz="3200" dirty="0" smtClean="0"/>
              <a:t> </a:t>
            </a:r>
            <a:r>
              <a:rPr lang="en-US" sz="3200" dirty="0" err="1" smtClean="0"/>
              <a:t>giữa</a:t>
            </a:r>
            <a:r>
              <a:rPr lang="en-US" sz="3200" dirty="0" smtClean="0"/>
              <a:t> </a:t>
            </a:r>
            <a:r>
              <a:rPr lang="en-US" sz="3200" dirty="0" err="1" smtClean="0"/>
              <a:t>các</a:t>
            </a:r>
            <a:r>
              <a:rPr lang="en-US" sz="3200" dirty="0" smtClean="0"/>
              <a:t> </a:t>
            </a:r>
            <a:r>
              <a:rPr lang="en-US" sz="3200" dirty="0" err="1" smtClean="0"/>
              <a:t>mô</a:t>
            </a:r>
            <a:r>
              <a:rPr lang="en-US" sz="3200" dirty="0" smtClean="0"/>
              <a:t> </a:t>
            </a:r>
            <a:r>
              <a:rPr lang="en-US" sz="3200" dirty="0" err="1" smtClean="0"/>
              <a:t>hình</a:t>
            </a:r>
            <a:endParaRPr lang="en-US" sz="32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 smtClean="0"/>
              <a:t>Triển</a:t>
            </a:r>
            <a:r>
              <a:rPr lang="en-US" sz="3200" dirty="0" smtClean="0"/>
              <a:t> </a:t>
            </a:r>
            <a:r>
              <a:rPr lang="en-US" sz="3200" dirty="0" err="1" smtClean="0"/>
              <a:t>khai</a:t>
            </a:r>
            <a:r>
              <a:rPr lang="en-US" sz="3200" dirty="0" smtClean="0"/>
              <a:t> </a:t>
            </a:r>
            <a:r>
              <a:rPr lang="en-US" sz="3200" dirty="0" err="1" smtClean="0"/>
              <a:t>ứng</a:t>
            </a:r>
            <a:r>
              <a:rPr lang="en-US" sz="3200" dirty="0" smtClean="0"/>
              <a:t> </a:t>
            </a:r>
            <a:r>
              <a:rPr lang="en-US" sz="3200" dirty="0" err="1" smtClean="0"/>
              <a:t>dụng</a:t>
            </a:r>
            <a:r>
              <a:rPr lang="en-US" sz="3200" dirty="0" smtClean="0"/>
              <a:t> </a:t>
            </a:r>
            <a:r>
              <a:rPr lang="en-US" sz="3200" dirty="0" err="1" smtClean="0"/>
              <a:t>lên</a:t>
            </a:r>
            <a:r>
              <a:rPr lang="en-US" sz="3200" dirty="0" smtClean="0"/>
              <a:t> </a:t>
            </a:r>
            <a:r>
              <a:rPr lang="en-US" sz="3200" dirty="0" err="1" smtClean="0"/>
              <a:t>ThingsBoard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36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772" y="1203598"/>
            <a:ext cx="5292080" cy="1080121"/>
          </a:xfrm>
        </p:spPr>
        <p:txBody>
          <a:bodyPr/>
          <a:lstStyle/>
          <a:p>
            <a:r>
              <a:rPr lang="en-US" b="1" dirty="0" smtClean="0"/>
              <a:t>CƠ SỞ LÝ THUYẾT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88024" y="771550"/>
            <a:ext cx="43204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 err="1" smtClean="0">
                <a:solidFill>
                  <a:schemeClr val="bg1"/>
                </a:solidFill>
              </a:rPr>
              <a:t>Là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một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mạng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lưới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kết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hợp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giữa</a:t>
            </a:r>
            <a:r>
              <a:rPr lang="en-US" dirty="0" smtClean="0">
                <a:solidFill>
                  <a:schemeClr val="bg1"/>
                </a:solidFill>
              </a:rPr>
              <a:t> 2 </a:t>
            </a:r>
          </a:p>
          <a:p>
            <a:pPr algn="just"/>
            <a:r>
              <a:rPr lang="en-US" dirty="0" smtClean="0">
                <a:solidFill>
                  <a:schemeClr val="bg1"/>
                </a:solidFill>
              </a:rPr>
              <a:t>Convolutional layers </a:t>
            </a:r>
            <a:r>
              <a:rPr lang="en-US" dirty="0" err="1" smtClean="0">
                <a:solidFill>
                  <a:schemeClr val="bg1"/>
                </a:solidFill>
              </a:rPr>
              <a:t>và</a:t>
            </a:r>
            <a:r>
              <a:rPr lang="en-US" dirty="0" smtClean="0">
                <a:solidFill>
                  <a:schemeClr val="bg1"/>
                </a:solidFill>
              </a:rPr>
              <a:t> Connected layer</a:t>
            </a:r>
          </a:p>
          <a:p>
            <a:pPr algn="just"/>
            <a:endParaRPr lang="en-US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Với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ảnh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đầu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vào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là</a:t>
            </a:r>
            <a:r>
              <a:rPr lang="en-US" dirty="0" smtClean="0">
                <a:solidFill>
                  <a:schemeClr val="bg1"/>
                </a:solidFill>
              </a:rPr>
              <a:t> 448x448, </a:t>
            </a:r>
            <a:r>
              <a:rPr lang="en-US" dirty="0" err="1" smtClean="0">
                <a:solidFill>
                  <a:schemeClr val="bg1"/>
                </a:solidFill>
              </a:rPr>
              <a:t>mô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en-US" dirty="0" err="1" smtClean="0">
                <a:solidFill>
                  <a:schemeClr val="bg1"/>
                </a:solidFill>
              </a:rPr>
              <a:t>Hình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sẽ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tự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động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giảm</a:t>
            </a:r>
            <a:r>
              <a:rPr lang="en-US" dirty="0" smtClean="0">
                <a:solidFill>
                  <a:schemeClr val="bg1"/>
                </a:solidFill>
              </a:rPr>
              <a:t> 64 </a:t>
            </a:r>
            <a:r>
              <a:rPr lang="en-US" dirty="0" err="1" smtClean="0">
                <a:solidFill>
                  <a:schemeClr val="bg1"/>
                </a:solidFill>
              </a:rPr>
              <a:t>lần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cho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đến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khi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en-US" dirty="0" smtClean="0">
                <a:solidFill>
                  <a:schemeClr val="bg1"/>
                </a:solidFill>
              </a:rPr>
              <a:t>Output </a:t>
            </a:r>
            <a:r>
              <a:rPr lang="en-US" dirty="0" err="1" smtClean="0">
                <a:solidFill>
                  <a:schemeClr val="bg1"/>
                </a:solidFill>
              </a:rPr>
              <a:t>còn</a:t>
            </a:r>
            <a:r>
              <a:rPr lang="en-US" dirty="0" smtClean="0">
                <a:solidFill>
                  <a:schemeClr val="bg1"/>
                </a:solidFill>
              </a:rPr>
              <a:t> 7x7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Ở </a:t>
            </a:r>
            <a:r>
              <a:rPr lang="en-US" dirty="0" err="1" smtClean="0">
                <a:solidFill>
                  <a:schemeClr val="bg1"/>
                </a:solidFill>
              </a:rPr>
              <a:t>các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tầng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cuối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cùng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sẽ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xác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định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 err="1" smtClean="0">
                <a:solidFill>
                  <a:schemeClr val="bg1"/>
                </a:solidFill>
              </a:rPr>
              <a:t>Được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vị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trí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các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vật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thể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từ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đó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vẽ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được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en-US" dirty="0" err="1" smtClean="0">
                <a:solidFill>
                  <a:schemeClr val="bg1"/>
                </a:solidFill>
              </a:rPr>
              <a:t>khung</a:t>
            </a:r>
            <a:r>
              <a:rPr lang="en-US" dirty="0" smtClean="0">
                <a:solidFill>
                  <a:schemeClr val="bg1"/>
                </a:solidFill>
              </a:rPr>
              <a:t> bounding box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EAB49-A025-469B-AF65-ED6A962CD882}"/>
              </a:ext>
            </a:extLst>
          </p:cNvPr>
          <p:cNvSpPr txBox="1"/>
          <p:nvPr/>
        </p:nvSpPr>
        <p:spPr>
          <a:xfrm>
            <a:off x="5724128" y="170466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</a:rPr>
              <a:t>Kiến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trúc</a:t>
            </a:r>
            <a:r>
              <a:rPr lang="en-US" sz="2400" b="1" dirty="0" smtClean="0">
                <a:solidFill>
                  <a:schemeClr val="bg1"/>
                </a:solidFill>
              </a:rPr>
              <a:t> Yolo 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6"/>
            <a:ext cx="4788024" cy="5136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020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EAB0030-5538-4FC1-8108-22DC9DF99BCD}"/>
              </a:ext>
            </a:extLst>
          </p:cNvPr>
          <p:cNvSpPr txBox="1"/>
          <p:nvPr/>
        </p:nvSpPr>
        <p:spPr>
          <a:xfrm>
            <a:off x="3491879" y="1201011"/>
            <a:ext cx="50405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,</a:t>
            </a:r>
          </a:p>
          <a:p>
            <a:r>
              <a:rPr lang="en-US" dirty="0" smtClean="0"/>
              <a:t>Yolo </a:t>
            </a:r>
            <a:r>
              <a:rPr lang="en-US" dirty="0" err="1" smtClean="0"/>
              <a:t>sẽ</a:t>
            </a:r>
            <a:r>
              <a:rPr lang="en-US" dirty="0" smtClean="0"/>
              <a:t> chia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lưới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thước</a:t>
            </a:r>
            <a:r>
              <a:rPr lang="en-US" dirty="0" smtClean="0"/>
              <a:t> 7 x 7 ô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Yolo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nằm</a:t>
            </a:r>
            <a:r>
              <a:rPr lang="en-US" dirty="0" smtClean="0"/>
              <a:t> ở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   </a:t>
            </a:r>
            <a:r>
              <a:rPr lang="en-US" dirty="0" err="1" smtClean="0"/>
              <a:t>nào</a:t>
            </a:r>
            <a:r>
              <a:rPr lang="en-US" dirty="0" smtClean="0"/>
              <a:t>,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     </a:t>
            </a:r>
            <a:r>
              <a:rPr lang="en-US" dirty="0" err="1" smtClean="0"/>
              <a:t>huấn</a:t>
            </a:r>
            <a:r>
              <a:rPr lang="en-US" dirty="0" smtClean="0"/>
              <a:t>  </a:t>
            </a:r>
            <a:r>
              <a:rPr lang="en-US" dirty="0" err="1" smtClean="0"/>
              <a:t>luyện</a:t>
            </a:r>
            <a:r>
              <a:rPr lang="en-US" dirty="0" smtClean="0"/>
              <a:t> </a:t>
            </a:r>
            <a:r>
              <a:rPr lang="en-US" dirty="0" err="1" smtClean="0"/>
              <a:t>rồi</a:t>
            </a:r>
            <a:r>
              <a:rPr lang="en-US" dirty="0" smtClean="0"/>
              <a:t> </a:t>
            </a:r>
            <a:r>
              <a:rPr lang="en-US" dirty="0" err="1" smtClean="0"/>
              <a:t>vẽ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khung</a:t>
            </a:r>
            <a:r>
              <a:rPr lang="en-US" dirty="0" smtClean="0"/>
              <a:t> bounding box 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quanh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Yolo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: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trục</a:t>
            </a:r>
            <a:r>
              <a:rPr lang="en-US" dirty="0" smtClean="0"/>
              <a:t> </a:t>
            </a:r>
            <a:r>
              <a:rPr lang="en-US" dirty="0" err="1" smtClean="0"/>
              <a:t>tung</a:t>
            </a:r>
            <a:r>
              <a:rPr lang="en-US" dirty="0" smtClean="0"/>
              <a:t>,  </a:t>
            </a:r>
            <a:r>
              <a:rPr lang="en-US" dirty="0" err="1" smtClean="0"/>
              <a:t>trục</a:t>
            </a:r>
            <a:r>
              <a:rPr lang="en-US" dirty="0" smtClean="0"/>
              <a:t> </a:t>
            </a:r>
            <a:r>
              <a:rPr lang="en-US" dirty="0" err="1" smtClean="0"/>
              <a:t>hoành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, </a:t>
            </a:r>
            <a:r>
              <a:rPr lang="en-US" dirty="0" err="1" smtClean="0"/>
              <a:t>chiều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, </a:t>
            </a:r>
            <a:r>
              <a:rPr lang="en-US" dirty="0" err="1" smtClean="0"/>
              <a:t>chiều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31590"/>
            <a:ext cx="2880320" cy="36004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34142" y="120890"/>
            <a:ext cx="5292080" cy="1080121"/>
          </a:xfrm>
        </p:spPr>
        <p:txBody>
          <a:bodyPr/>
          <a:lstStyle/>
          <a:p>
            <a:r>
              <a:rPr lang="en-US" b="1" dirty="0" err="1" smtClean="0"/>
              <a:t>Nguyên</a:t>
            </a:r>
            <a:r>
              <a:rPr lang="en-US" b="1" dirty="0" smtClean="0"/>
              <a:t> </a:t>
            </a:r>
            <a:r>
              <a:rPr lang="en-US" b="1" dirty="0" err="1" smtClean="0"/>
              <a:t>lý</a:t>
            </a:r>
            <a:r>
              <a:rPr lang="en-US" b="1" dirty="0" smtClean="0"/>
              <a:t> </a:t>
            </a:r>
            <a:r>
              <a:rPr lang="en-US" b="1" dirty="0" err="1" smtClean="0"/>
              <a:t>hoạt</a:t>
            </a:r>
            <a:r>
              <a:rPr lang="en-US" b="1" dirty="0" smtClean="0"/>
              <a:t> </a:t>
            </a:r>
            <a:r>
              <a:rPr lang="en-US" b="1" dirty="0" err="1" smtClean="0"/>
              <a:t>động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8117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772" y="1203598"/>
            <a:ext cx="5292080" cy="1080121"/>
          </a:xfrm>
        </p:spPr>
        <p:txBody>
          <a:bodyPr/>
          <a:lstStyle/>
          <a:p>
            <a:r>
              <a:rPr lang="en-US" b="1" dirty="0" smtClean="0"/>
              <a:t>TRIỂN KHAI THỰC TẾ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7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QÚA TRÌNH THỰC </a:t>
            </a:r>
            <a:r>
              <a:rPr lang="en-US" sz="2800" dirty="0" smtClean="0"/>
              <a:t>HIỆN</a:t>
            </a:r>
            <a:endParaRPr lang="en-US" sz="2800" dirty="0"/>
          </a:p>
        </p:txBody>
      </p:sp>
      <p:sp>
        <p:nvSpPr>
          <p:cNvPr id="35" name="Oval 3">
            <a:extLst>
              <a:ext uri="{FF2B5EF4-FFF2-40B4-BE49-F238E27FC236}">
                <a16:creationId xmlns:a16="http://schemas.microsoft.com/office/drawing/2014/main" id="{16C6950C-2EF4-4CC1-8CA0-C820E56AC7EF}"/>
              </a:ext>
            </a:extLst>
          </p:cNvPr>
          <p:cNvSpPr/>
          <p:nvPr/>
        </p:nvSpPr>
        <p:spPr>
          <a:xfrm>
            <a:off x="2547152" y="2792291"/>
            <a:ext cx="685800" cy="68580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id="{BF4CC9F9-CAAB-42CE-8574-BDCCC3067DE7}"/>
              </a:ext>
            </a:extLst>
          </p:cNvPr>
          <p:cNvSpPr/>
          <p:nvPr/>
        </p:nvSpPr>
        <p:spPr>
          <a:xfrm>
            <a:off x="4323377" y="2046929"/>
            <a:ext cx="685800" cy="685800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7" name="Oval 5">
            <a:extLst>
              <a:ext uri="{FF2B5EF4-FFF2-40B4-BE49-F238E27FC236}">
                <a16:creationId xmlns:a16="http://schemas.microsoft.com/office/drawing/2014/main" id="{EA0C016C-D7F1-48D0-8874-1A8CE6060448}"/>
              </a:ext>
            </a:extLst>
          </p:cNvPr>
          <p:cNvSpPr/>
          <p:nvPr/>
        </p:nvSpPr>
        <p:spPr>
          <a:xfrm>
            <a:off x="6099601" y="1354313"/>
            <a:ext cx="685800" cy="685800"/>
          </a:xfrm>
          <a:prstGeom prst="ellipse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38" name="Elbow Connector 7">
            <a:extLst>
              <a:ext uri="{FF2B5EF4-FFF2-40B4-BE49-F238E27FC236}">
                <a16:creationId xmlns:a16="http://schemas.microsoft.com/office/drawing/2014/main" id="{B847100E-FAD5-402C-9EB3-6B3FD83FF671}"/>
              </a:ext>
            </a:extLst>
          </p:cNvPr>
          <p:cNvCxnSpPr>
            <a:cxnSpLocks/>
          </p:cNvCxnSpPr>
          <p:nvPr/>
        </p:nvCxnSpPr>
        <p:spPr>
          <a:xfrm flipV="1">
            <a:off x="3232949" y="2752628"/>
            <a:ext cx="1433325" cy="378000"/>
          </a:xfrm>
          <a:prstGeom prst="bentConnector2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10">
            <a:extLst>
              <a:ext uri="{FF2B5EF4-FFF2-40B4-BE49-F238E27FC236}">
                <a16:creationId xmlns:a16="http://schemas.microsoft.com/office/drawing/2014/main" id="{706CF899-5B4A-40CF-A8FB-21842B37D829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009177" y="2059895"/>
            <a:ext cx="1433324" cy="378000"/>
          </a:xfrm>
          <a:prstGeom prst="bentConnector2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13">
            <a:extLst>
              <a:ext uri="{FF2B5EF4-FFF2-40B4-BE49-F238E27FC236}">
                <a16:creationId xmlns:a16="http://schemas.microsoft.com/office/drawing/2014/main" id="{7E4E773C-1B34-4CC6-93FD-69853D546364}"/>
              </a:ext>
            </a:extLst>
          </p:cNvPr>
          <p:cNvCxnSpPr>
            <a:stCxn id="37" idx="6"/>
          </p:cNvCxnSpPr>
          <p:nvPr/>
        </p:nvCxnSpPr>
        <p:spPr>
          <a:xfrm flipV="1">
            <a:off x="6785402" y="553415"/>
            <a:ext cx="1677574" cy="1143798"/>
          </a:xfrm>
          <a:prstGeom prst="bentConnector3">
            <a:avLst>
              <a:gd name="adj1" fmla="val 99375"/>
            </a:avLst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575E7EF-73FC-44D3-A496-52251140492D}"/>
              </a:ext>
            </a:extLst>
          </p:cNvPr>
          <p:cNvSpPr txBox="1"/>
          <p:nvPr/>
        </p:nvSpPr>
        <p:spPr>
          <a:xfrm>
            <a:off x="3232465" y="3175083"/>
            <a:ext cx="1674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Triên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khai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mô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hình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trên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Laptop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kiểm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thử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618ECA-AF52-4B3D-8D36-EBB484BF7051}"/>
              </a:ext>
            </a:extLst>
          </p:cNvPr>
          <p:cNvSpPr txBox="1"/>
          <p:nvPr/>
        </p:nvSpPr>
        <p:spPr>
          <a:xfrm>
            <a:off x="6876256" y="1031147"/>
            <a:ext cx="134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Triển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khai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trên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thiết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bị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JetSon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Nano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84C68B-7C6B-44D4-AC9B-64C270EDD7AC}"/>
              </a:ext>
            </a:extLst>
          </p:cNvPr>
          <p:cNvSpPr txBox="1"/>
          <p:nvPr/>
        </p:nvSpPr>
        <p:spPr>
          <a:xfrm>
            <a:off x="6788177" y="1697213"/>
            <a:ext cx="1674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Triển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khai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ứng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đưa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lên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Web Server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Oval 3">
            <a:extLst>
              <a:ext uri="{FF2B5EF4-FFF2-40B4-BE49-F238E27FC236}">
                <a16:creationId xmlns:a16="http://schemas.microsoft.com/office/drawing/2014/main" id="{ED91B131-F12D-4F4A-8A54-86DEB9C6B411}"/>
              </a:ext>
            </a:extLst>
          </p:cNvPr>
          <p:cNvSpPr/>
          <p:nvPr/>
        </p:nvSpPr>
        <p:spPr>
          <a:xfrm>
            <a:off x="771249" y="3524474"/>
            <a:ext cx="685800" cy="68580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0" name="Elbow Connector 7">
            <a:extLst>
              <a:ext uri="{FF2B5EF4-FFF2-40B4-BE49-F238E27FC236}">
                <a16:creationId xmlns:a16="http://schemas.microsoft.com/office/drawing/2014/main" id="{21295390-F133-437F-9289-5BD0E0F23941}"/>
              </a:ext>
            </a:extLst>
          </p:cNvPr>
          <p:cNvCxnSpPr>
            <a:cxnSpLocks/>
          </p:cNvCxnSpPr>
          <p:nvPr/>
        </p:nvCxnSpPr>
        <p:spPr>
          <a:xfrm flipV="1">
            <a:off x="1463643" y="3491282"/>
            <a:ext cx="1433325" cy="378000"/>
          </a:xfrm>
          <a:prstGeom prst="bentConnector2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F31ED73-72D0-441F-AB5D-7C8ADE4A1E99}"/>
              </a:ext>
            </a:extLst>
          </p:cNvPr>
          <p:cNvSpPr txBox="1"/>
          <p:nvPr/>
        </p:nvSpPr>
        <p:spPr>
          <a:xfrm>
            <a:off x="1502630" y="3388142"/>
            <a:ext cx="13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Huấn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luyện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mô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hình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F1CAB9-B2C2-4435-91E8-8E74E4F58B0B}"/>
              </a:ext>
            </a:extLst>
          </p:cNvPr>
          <p:cNvSpPr txBox="1"/>
          <p:nvPr/>
        </p:nvSpPr>
        <p:spPr>
          <a:xfrm>
            <a:off x="1442709" y="3899189"/>
            <a:ext cx="1674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Chuẩn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bị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dữ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liệu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đầu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vào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huấn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luyện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mô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hình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7D55ED-A088-4698-9F5E-2034FFFFF209}"/>
              </a:ext>
            </a:extLst>
          </p:cNvPr>
          <p:cNvSpPr txBox="1"/>
          <p:nvPr/>
        </p:nvSpPr>
        <p:spPr>
          <a:xfrm>
            <a:off x="3324114" y="2650194"/>
            <a:ext cx="13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Xây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dựng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mô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hình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A77897-D73F-466C-80E0-D792438BB4A8}"/>
              </a:ext>
            </a:extLst>
          </p:cNvPr>
          <p:cNvSpPr txBox="1"/>
          <p:nvPr/>
        </p:nvSpPr>
        <p:spPr>
          <a:xfrm>
            <a:off x="5000933" y="2006886"/>
            <a:ext cx="134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Tối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ưu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hóa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mô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hình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17DE9B-E761-406F-91C0-CBF2BF992EEB}"/>
              </a:ext>
            </a:extLst>
          </p:cNvPr>
          <p:cNvSpPr txBox="1"/>
          <p:nvPr/>
        </p:nvSpPr>
        <p:spPr>
          <a:xfrm>
            <a:off x="4988030" y="2573250"/>
            <a:ext cx="1674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Chuyển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mô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hình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về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định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dạng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TFlite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69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1465</Words>
  <Application>Microsoft Office PowerPoint</Application>
  <PresentationFormat>On-screen Show (16:9)</PresentationFormat>
  <Paragraphs>170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Malgun Gothic</vt:lpstr>
      <vt:lpstr>Arial</vt:lpstr>
      <vt:lpstr>Arial Unicode MS</vt:lpstr>
      <vt:lpstr>Calibri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Lê Thị Trúc Hòa</dc:creator>
  <cp:lastModifiedBy>Ha Anh Vu</cp:lastModifiedBy>
  <cp:revision>44</cp:revision>
  <dcterms:created xsi:type="dcterms:W3CDTF">2021-01-05T17:40:43Z</dcterms:created>
  <dcterms:modified xsi:type="dcterms:W3CDTF">2021-01-13T03:41:42Z</dcterms:modified>
</cp:coreProperties>
</file>